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10.png" ContentType="image/png"/>
  <Override PartName="/ppt/media/image8.png" ContentType="image/png"/>
  <Override PartName="/ppt/media/image11.png" ContentType="image/png"/>
  <Override PartName="/ppt/media/image9.png" ContentType="image/png"/>
  <Override PartName="/ppt/media/image2.png" ContentType="image/png"/>
  <Override PartName="/ppt/media/image7.png" ContentType="image/png"/>
  <Override PartName="/ppt/notesSlides/_rels/notesSlide1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7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73CFEB6-FEB2-4BB7-8A53-174BED5E38A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Добрый день, коллеги! Тема моего выступления - Нормативное правовое и методическое обеспечение проведения итогового сочинения (изложения) в 2023-2024 учебном году.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45A4BAD-06BE-4156-ACDB-D7932494C3B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 2023-2024 учебном году  темы итогового сочинения будут формироваться из ежегодно пополняемого банка тем итогового сочинения. Комплекты будут содержать как темы , которые использовались в прошлые годы, так и новые темы, разработанные в 2022,2023 годах.  С прошлого года в структуре закрытого банка тем итогового сочинения  3 раздела: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</a:t>
            </a:r>
            <a:r>
              <a:rPr b="0" lang="ru-RU" sz="1200" spc="-1" strike="noStrike">
                <a:solidFill>
                  <a:srgbClr val="ffffff"/>
                </a:solidFill>
                <a:latin typeface="Times New Roman"/>
              </a:rPr>
              <a:t>Духовно-нравственные ориентиры в жизни человека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-Семья, общество, Отечество в жизни человека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-Природа и культура в жизни человека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 2023 году по согласованию с Советом по вопросам проведения итогового сочинения в раздел 3 «Природа и культура в жизни человека» добавлен новый подраздел «Язык и языковая личность». В связи с этим уточнен комментарий к разделу. На сайте ФИПИ найдете всю необходимую информацию.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5B02BFE-E2C9-496B-86AA-F384B86B410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Перед вами образец комплекта тем, который получит участник итогового сочинения. Каждый комплект включает 6 тем – по две из каждого раздела.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0114CC3-DC6F-4250-B460-151FE6503CE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Итоговое изложение проводится с использованием текстов из открытого банка текстов для итогового изложения. Банк изложений создан в целях проведения итогового изложения и создания благоприятных условий для подготовки к нему. 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Банк изложений так же  размещается в открытом доступе на официальном сайте ФИПИ.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632D15A-580C-448F-813A-4E54940825F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 банк изложений включены тексты отечественных авторов, разработанные в 2014-2023 годах. Тексты распределены по трем разделам с учетом их содержательно-тематической направленности: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Нравственные ценности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Мир природы</a:t>
            </a:r>
            <a:endParaRPr b="0" lang="ru-RU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События истории.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56509A6-C945-4FF6-BF8E-F8D31192D72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Комплекты тем итогового сочинения размещаются на topic.rustest.ru за 15 минут до проведения. Кроме того эту информацию мы можете найти в разделе «Новости» на сайте «ГИА в Кировской области».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   Продолжительность написания итогового сочинения (изложения) составляет 3 часа 55 минут.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BA7F90-333A-4128-AB71-41731FD2E2D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Итоговое сочинение (изложение) выполняется на бланках. В комплект входят бланк регистрации и двусторонний бланк записи. Дополнительный бланк записи выдается по запросу участника, но только в том случае, если полностью заполнен основной бланк. Дополнительный бланк записи ( он односторонний)  размещен  на сайте «ГИА в Кировской области» в закрытом разделе «Организаторам». Некоторое количество доп. бланков записи необходимо распечатать заранее.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Бланки ИС (И), которые вы у нас получили, надеемся, пересчитали.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F32FE5F-F502-4FA1-B861-5AE7865D21F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Во время проведения итогового сочинения (изложения) на рабочем столе участников итогового сочинения (изложения) помимо бланка регистрации и бланка записи (дополнительных бланков записи), находятся: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ручка (гелевая или капиллярная с чернилами черного цвета);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документ, удостоверяющий личность;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для участников итогового сочинения – орфографический словарь, выданный по месту проведения итогового сочинения; 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для участников итогового изложения –орфографический и толковый словари, выданные по месту проведения итогового изложения;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 инструкция для участников итогового сочинения (изложения); инструкции в приложениях к методическим рекомендациям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черновики (листы бумаги со штампом ОО;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лекарства, бутилированная вода, продукты питания (при необходимости);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CB78150-4852-4CD3-B52A-80B23DD39AD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Члены комиссии по проверке ИС (И) (эксперты) работают с копиями бланков участников. Оригиналы работ находятся  у ответственного за проведение. Результатом проверки является «зачет» / «незачет».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Эксперты перед осуществлением проверки ИС (И) по критериям оценивания, разработанным Рособрнадзором, проверяют соблюдение требований «Объем ИС(И)» и «Самостоятельность написания ИС(И)».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После проверки установленных требований №1 и №2 эксперты приступают к проверке работ по критериям оценивания или , не приступая к проверке по критериям, выставляют «незачет» по всей работе в целом в случае несоблюдения хотя бы одного из установленных требований.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Критериев оценивания 5,  вы их видите на слайде. Подходы к оцениванию по каждому критерию подробно описаны в МР.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Для получения «зачета» за ИС(И)  необходимо иметь положительный результат по трем критериям ( критерии 1 и 2 в обязательном порядке и хотя бы один из критериев 3,4,5)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Эксперты ставят метки зачет/незачет и свою подпись в копиях бланков, ответственный за перенос меток ставит их  и свою подпись в оригиналах работ  (бланк регистрации).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BA89AB4-4544-497B-A76D-36622C6ECEC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Все отчетные формы, которые необходимо заполнить, вы возьмете  в «Планировании».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После завершения проверки </a:t>
            </a:r>
            <a:r>
              <a:rPr b="0" i="1" lang="ru-RU" sz="2000" spc="-1" strike="noStrike" u="sng">
                <a:uFillTx/>
                <a:latin typeface="Arial"/>
              </a:rPr>
              <a:t>( </a:t>
            </a:r>
            <a:r>
              <a:rPr b="0" i="1" lang="ru-RU" sz="2000" spc="-1" strike="noStrike" u="sng">
                <a:solidFill>
                  <a:srgbClr val="ff0000"/>
                </a:solidFill>
                <a:uFillTx/>
                <a:latin typeface="Arial"/>
              </a:rPr>
              <a:t>Сроки проверки не растягиваем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)  необходимо сдать в ЦОКО: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- оригиналы работ участников ИС(И) с перенесенными метками и подписью ответственного за их перенос из копий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- копии форм ИС-04, ИС-05, ИС-06  привозят все школы, а копии форм   ИС-07, ИС-08, ИС-09 только те образовательные организации, в которых эти случаи были. Оригиналы форм остаются в ОО.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Оригиналы работ упаковываются в конверты поаудиторно; конверты можно использовать те, в которых вы получили бланки; на каждый конверт наклеивается сопроводительный бланк, который размещен на нашем сайте в закрытом разделе «Организаторам»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D104407-E376-4384-9BCB-3FC121BD8FB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E7D1224-79EE-488D-A53D-300E88EDD96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Два основных нормативно-правовых акта, которыми мы пользуемся при проведении итогового сочинения(изложения): 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Приказ Минпросвещения России и Рособрнадзора от 04.04.2023 № 233/552  «Об утверждении Порядка проведения государственной итоговой аттестации по образовательным программам среднего общего образования» ( п.3)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  Распоряжение министерства образования Кировской области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от 13.11.2023 № 1497 «Об утверждении порядка проведения и проверки итогового сочинения (изложения) на территории Кировской области»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6CF387-ED45-428D-990B-8154D09E857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 Итоговое сочинение (изложение) как условие допуска к ГИА проводится для обучающихся, экстернов.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  Итоговое сочинение в целях использования его результатов при приеме на обучение по программам бакалавриата и специалитета в образовательные организации высшего образования по желанию вправе писать выпускники прошлых лет, обучающиеся СПО, обучающиеся, получающие среднее общее образование в иностранных организациях, осуществляющих образовательную деятельность, лица со справкой об обучении.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Итоговое изложение вправе писать обучающиеся с ОВЗ, экстерны с ОВЗ, обучающиеся – дети-инвалиды и инвалиды, экстерны – дети-инвалиды и инвалиды, обучающиеся в специальных учебно-воспитательных учреждениях закрытого типа, а также в учреждениях, исполняющих наказание в виде лишения свободы, лица,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latin typeface="Arial"/>
              </a:rPr>
              <a:t>-  Те обучающиеся, кто имеет право выбора вида работы, должны знать, что в образовательных организациях высшего образования в качестве индивидуального достижения засчитывают результат только итогового СОЧИНЕНИЯ.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latin typeface="Arial"/>
              </a:rPr>
              <a:t>- Для участия в итоговом сочинении (изложении) обучающиеся подают заявления в ОО, в которых осваивают образовательные  программы СОО, за две недели до начала проведения.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C892BD-B425-4E73-AF51-FE1CA33F9BE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-Участники итогового сочинения (изложения) с ОВЗ при подаче заявления предъявляют оригинал или надлежащим образом заверенную копию рекомендаций ПМПК, а участники дети-инвалиды, инвалиды – справку или надлежащим образом заверенную копию справки,  подтверждающей инвалидность (Копия верна. Печать.Подпись. Дата. ) Копии заверяются в школе. На основании этих документов обучающиеся могут выбрать вид работы ( сочинение или изложение), и продолжительность выполнения работы увеличивается на 1,5 часа. Кроме этого в рекомендациях ПМПК могут быть прописаны особые условия выполнения работы.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3E4F7B1-3113-45EE-9CB4-3881C326998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Сроки проведения в 2023-2024 учебном году: 6 декабря,  7 февраля, 10 апреля.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 настоящее время все обучающиеся должны быть назначены на 6 декабря. После неявки на сочинение (изложение) 6 декабря выпускник предоставляет в ОО документ, подтверждающий причину отсутствия ( справка о болезни, об участии в каких-то соревнованиях, конкурсах и т.п.) и потом вы будете назначать его на февральскую дату.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83E9DA-CCCC-424E-85E2-58DC6EEBD0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1" lang="ru-RU" sz="2000" spc="-1" strike="noStrike">
                <a:latin typeface="Arial"/>
              </a:rPr>
              <a:t>Итоговое сочинение (изложение) проводится  в ОО, в которых обучающиеся осваивают образовательные программы СОО.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2000" spc="-1" strike="noStrike">
                <a:latin typeface="Arial"/>
              </a:rPr>
              <a:t>Приказом директора  в каждой ОО утверждаются комиссия по проведению ИС, комиссия по проверке ИС. Составы комиссий формируются из числа учителей-предметников, администрации школы.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5AB8BC1-DEEA-4833-AAFC-C5BCDB7AC4C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Со слайда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77F52EF-20DD-41F3-BB5A-62CB3B44489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К написанию ИС (И) в дополнительные даты в текущем учебном году допускаются: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Участники ИС(И), получившие неудовлетворительный результат («незачет»)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Участники ИС(И), удаленные за нарушение требований, установленных подпунктом 1 пункта 28 Порядка проведения ГИА по программам СОО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Участники ИС(И), не явившиеся по уважительным причинам (болезнь или иные обстоятельства), подтвержденным документально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Участники ИС(И), не завершившие написание по уважительным причинам (болезнь или иные обстоятельства), подтвержденным документально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DCBCE96-4DF6-4556-A206-FCA8281C969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К методическому обеспечению относим </a:t>
            </a:r>
            <a:r>
              <a:rPr b="1" lang="ru-RU" sz="1200" spc="-1" strike="noStrike">
                <a:solidFill>
                  <a:srgbClr val="000000"/>
                </a:solidFill>
                <a:latin typeface="Cambria"/>
              </a:rPr>
              <a:t>Письмо Рособрнадзора от 21.09.2023 № 04-303 «О направлении методических документов, рекомендуемых при организации и проведении итогового сочинения (изложения) в 2023-2024 учебном году», </a:t>
            </a:r>
            <a:r>
              <a:rPr b="0" lang="ru-RU" sz="1200" spc="-1" strike="noStrike">
                <a:solidFill>
                  <a:srgbClr val="000000"/>
                </a:solidFill>
                <a:latin typeface="Cambria"/>
              </a:rPr>
              <a:t>в  котором изложены: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mbria"/>
              </a:rPr>
              <a:t>-Методические рекомендации по организации и проведению итогового сочинения (изложения) в 2023-2024 учебном году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mbria"/>
              </a:rPr>
              <a:t>-Правила заполнения бланков итогового сочинения (изложения) в 2023-2024 учебном году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mbria"/>
              </a:rPr>
              <a:t>-Сборник отчетных форм для проведения итогового сочинения(изложения) в 2023-2024 учебном году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93DA6CC-92A2-47C3-ABA1-1B101DC9878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51640" y="30340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928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7304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5164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17304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9480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251640" y="1059480"/>
            <a:ext cx="8640720" cy="37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86407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627640" y="94320"/>
            <a:ext cx="626436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1640" y="1059480"/>
            <a:ext cx="8640720" cy="37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928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1640" y="30340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928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17304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0" y="10594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25164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17304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94800" y="3034080"/>
            <a:ext cx="2782080" cy="1802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86407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627640" y="94320"/>
            <a:ext cx="626436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37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9280" y="30340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164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9280" y="1059480"/>
            <a:ext cx="42163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1640" y="3034080"/>
            <a:ext cx="8640720" cy="180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161640" y="129240"/>
            <a:ext cx="2322000" cy="818640"/>
          </a:xfrm>
          <a:prstGeom prst="rect">
            <a:avLst/>
          </a:prstGeom>
          <a:ln w="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-9360" y="4804560"/>
            <a:ext cx="9143640" cy="3337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599" strike="noStrike">
                <a:solidFill>
                  <a:srgbClr val="ffffff"/>
                </a:solidFill>
                <a:latin typeface="Calibri"/>
              </a:rPr>
              <a:t>КОГАУ  «Центр  оценки  качества  образования»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Bookman Old Styl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Bookman Old Styl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161640" y="129240"/>
            <a:ext cx="2322000" cy="81864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-9360" y="4804560"/>
            <a:ext cx="9143640" cy="3337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599" strike="noStrike">
                <a:solidFill>
                  <a:srgbClr val="ffffff"/>
                </a:solidFill>
                <a:latin typeface="Calibri"/>
              </a:rPr>
              <a:t>КОГАУ  «Центр  оценки  качества  образования»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2627640" y="94320"/>
            <a:ext cx="626436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51640" y="1059480"/>
            <a:ext cx="8640720" cy="37800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Bookman Old Style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Bookman Old Style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FE584E9-D50A-4A56-9909-E7D7FDFC2F8E}" type="datetime">
              <a:rPr b="0" lang="ru-RU" sz="1800" spc="-1" strike="noStrike">
                <a:solidFill>
                  <a:srgbClr val="000000"/>
                </a:solidFill>
                <a:latin typeface="Calibri"/>
              </a:rPr>
              <a:t>30.11.23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8654823-18EE-4F53-A192-E8E918277CB8}" type="slidenum">
              <a:rPr b="0" lang="ru-RU" sz="18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11640" y="1131480"/>
            <a:ext cx="7920360" cy="23040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mbria"/>
              </a:rPr>
              <a:t>Нормативное правовое и методическое обеспечение проведения </a:t>
            </a:r>
            <a:br/>
            <a:r>
              <a:rPr b="1" lang="ru-RU" sz="2800" spc="-1" strike="noStrike">
                <a:solidFill>
                  <a:srgbClr val="ffffff"/>
                </a:solidFill>
                <a:latin typeface="Cambria"/>
              </a:rPr>
              <a:t>итогового сочинения (изложения) </a:t>
            </a:r>
            <a:br/>
            <a:r>
              <a:rPr b="1" lang="ru-RU" sz="2800" spc="-1" strike="noStrike">
                <a:solidFill>
                  <a:srgbClr val="ffffff"/>
                </a:solidFill>
                <a:latin typeface="Cambria"/>
              </a:rPr>
              <a:t>в 2023</a:t>
            </a:r>
            <a:r>
              <a:rPr b="1" lang="en-US" sz="2800" spc="-1" strike="noStrike">
                <a:solidFill>
                  <a:srgbClr val="ffffff"/>
                </a:solidFill>
                <a:latin typeface="Cambria"/>
              </a:rPr>
              <a:t>-202</a:t>
            </a:r>
            <a:r>
              <a:rPr b="1" lang="ru-RU" sz="2800" spc="-1" strike="noStrike">
                <a:solidFill>
                  <a:srgbClr val="ffffff"/>
                </a:solidFill>
                <a:latin typeface="Cambria"/>
              </a:rPr>
              <a:t>4 учебном году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3507840"/>
            <a:ext cx="7160400" cy="100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Cambria"/>
              </a:rPr>
              <a:t>Гребенкина Ольга Филипповна,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Cambria"/>
              </a:rPr>
              <a:t>эксперт отдела итоговой аттестации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Cambria"/>
              </a:rPr>
              <a:t>КОГАУ ЦОКО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0" name="Table 2"/>
          <p:cNvGraphicFramePr/>
          <p:nvPr/>
        </p:nvGraphicFramePr>
        <p:xfrm>
          <a:off x="4518720" y="1339560"/>
          <a:ext cx="4594680" cy="3085560"/>
        </p:xfrm>
        <a:graphic>
          <a:graphicData uri="http://schemas.openxmlformats.org/drawingml/2006/table">
            <a:tbl>
              <a:tblPr/>
              <a:tblGrid>
                <a:gridCol w="335880"/>
                <a:gridCol w="4258800"/>
              </a:tblGrid>
              <a:tr h="90432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закрытого банка тем итогового сочинения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96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Духовно-нравственные ориентиры в жизни человека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86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Семья, общество, Отечество в жизни человека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98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Природа и культура в жизни человека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11" name="Рисунок 2" descr=""/>
          <p:cNvPicPr/>
          <p:nvPr/>
        </p:nvPicPr>
        <p:blipFill>
          <a:blip r:embed="rId1"/>
          <a:stretch/>
        </p:blipFill>
        <p:spPr>
          <a:xfrm>
            <a:off x="179640" y="1127520"/>
            <a:ext cx="4176000" cy="352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3" name="Table 2"/>
          <p:cNvGraphicFramePr/>
          <p:nvPr/>
        </p:nvGraphicFramePr>
        <p:xfrm>
          <a:off x="250920" y="1058760"/>
          <a:ext cx="8642160" cy="2595600"/>
        </p:xfrm>
        <a:graphic>
          <a:graphicData uri="http://schemas.openxmlformats.org/drawingml/2006/table">
            <a:tbl>
              <a:tblPr/>
              <a:tblGrid>
                <a:gridCol w="1656720"/>
                <a:gridCol w="6985440"/>
              </a:tblGrid>
              <a:tr h="6282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Номер темы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Тема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111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Какую жизненную цель можно назвать благородной?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201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Могут ли юношеские мечты повлиять на дальнейшую жизнь человека?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304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Как становятся героями на войне?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405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Чем важен для современного человека опыт предыдущих поколений?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87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509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Почему достижения прогресса, дающие человеку удобства и комфорт, могут быть опасны для человечества?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602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Реальное и виртуальное общение: в чем преимущества каждого из них?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Объект 3" descr=""/>
          <p:cNvPicPr/>
          <p:nvPr/>
        </p:nvPicPr>
        <p:blipFill>
          <a:blip r:embed="rId1"/>
          <a:stretch/>
        </p:blipFill>
        <p:spPr>
          <a:xfrm>
            <a:off x="1691640" y="1059480"/>
            <a:ext cx="6034320" cy="34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251640" y="1059480"/>
            <a:ext cx="8640720" cy="37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man Old Style"/>
            </a:endParaRPr>
          </a:p>
        </p:txBody>
      </p:sp>
      <p:pic>
        <p:nvPicPr>
          <p:cNvPr id="118" name="Рисунок 3" descr=""/>
          <p:cNvPicPr/>
          <p:nvPr/>
        </p:nvPicPr>
        <p:blipFill>
          <a:blip r:embed="rId1"/>
          <a:stretch/>
        </p:blipFill>
        <p:spPr>
          <a:xfrm>
            <a:off x="719640" y="1563480"/>
            <a:ext cx="7704360" cy="240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0" name="Table 2"/>
          <p:cNvGraphicFramePr/>
          <p:nvPr/>
        </p:nvGraphicFramePr>
        <p:xfrm>
          <a:off x="4068000" y="1203480"/>
          <a:ext cx="4824000" cy="3312000"/>
        </p:xfrm>
        <a:graphic>
          <a:graphicData uri="http://schemas.openxmlformats.org/drawingml/2006/table">
            <a:tbl>
              <a:tblPr/>
              <a:tblGrid>
                <a:gridCol w="4824360"/>
              </a:tblGrid>
              <a:tr h="964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Комплекты тем итогового сочинения размещаются на topic.rustest.ru за 15 минут до проведения.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500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Тексты для итогового изложения размещаются на сайте «ГИА в Кировской области» в закрытом разделе «Организаторам». Пароль для расшифровки файла предоставляется перед началом изложения.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941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Продолжительность написания итогового сочинения (изложения) составляет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3 часа 55 минут.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21" name="Рисунок 2" descr=""/>
          <p:cNvPicPr/>
          <p:nvPr/>
        </p:nvPicPr>
        <p:blipFill>
          <a:blip r:embed="rId1"/>
          <a:stretch/>
        </p:blipFill>
        <p:spPr>
          <a:xfrm>
            <a:off x="467640" y="1005480"/>
            <a:ext cx="3240000" cy="37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3" name="Table 2"/>
          <p:cNvGraphicFramePr/>
          <p:nvPr/>
        </p:nvGraphicFramePr>
        <p:xfrm>
          <a:off x="250920" y="1131840"/>
          <a:ext cx="8642160" cy="37044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Бланковая технология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" name="Table 3"/>
          <p:cNvGraphicFramePr/>
          <p:nvPr/>
        </p:nvGraphicFramePr>
        <p:xfrm>
          <a:off x="3060000" y="1707480"/>
          <a:ext cx="5832360" cy="2736000"/>
        </p:xfrm>
        <a:graphic>
          <a:graphicData uri="http://schemas.openxmlformats.org/drawingml/2006/table">
            <a:tbl>
              <a:tblPr/>
              <a:tblGrid>
                <a:gridCol w="5832360"/>
              </a:tblGrid>
              <a:tr h="118728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Комплект: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бланк регистрации, бланк записи (двухсторонний)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54872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Дополнительный бланк записи (односторонний) на сайте «ГИА в Кировской области» в разделе «Организаторам»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25" name="Рисунок 7" descr=""/>
          <p:cNvPicPr/>
          <p:nvPr/>
        </p:nvPicPr>
        <p:blipFill>
          <a:blip r:embed="rId1"/>
          <a:srcRect l="34116" t="10950" r="34116" b="7171"/>
          <a:stretch/>
        </p:blipFill>
        <p:spPr>
          <a:xfrm>
            <a:off x="251640" y="1635480"/>
            <a:ext cx="1367640" cy="1738080"/>
          </a:xfrm>
          <a:prstGeom prst="rect">
            <a:avLst/>
          </a:prstGeom>
          <a:ln w="3175">
            <a:solidFill>
              <a:schemeClr val="tx1"/>
            </a:solidFill>
            <a:round/>
          </a:ln>
        </p:spPr>
      </p:pic>
      <p:pic>
        <p:nvPicPr>
          <p:cNvPr id="126" name="Рисунок 8" descr=""/>
          <p:cNvPicPr/>
          <p:nvPr/>
        </p:nvPicPr>
        <p:blipFill>
          <a:blip r:embed="rId2"/>
          <a:srcRect l="33829" t="10724" r="33942" b="7003"/>
          <a:stretch/>
        </p:blipFill>
        <p:spPr>
          <a:xfrm>
            <a:off x="935640" y="2139840"/>
            <a:ext cx="1367640" cy="1746720"/>
          </a:xfrm>
          <a:prstGeom prst="rect">
            <a:avLst/>
          </a:prstGeom>
          <a:ln w="3175">
            <a:solidFill>
              <a:schemeClr val="tx1"/>
            </a:solidFill>
            <a:round/>
          </a:ln>
        </p:spPr>
      </p:pic>
      <p:pic>
        <p:nvPicPr>
          <p:cNvPr id="127" name="Рисунок 9" descr=""/>
          <p:cNvPicPr/>
          <p:nvPr/>
        </p:nvPicPr>
        <p:blipFill>
          <a:blip r:embed="rId3"/>
          <a:srcRect l="33918" t="10903" r="34095" b="6640"/>
          <a:stretch/>
        </p:blipFill>
        <p:spPr>
          <a:xfrm>
            <a:off x="1475640" y="2828880"/>
            <a:ext cx="1367640" cy="1746720"/>
          </a:xfrm>
          <a:prstGeom prst="rect">
            <a:avLst/>
          </a:prstGeom>
          <a:ln w="3175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9" name="Table 2"/>
          <p:cNvGraphicFramePr/>
          <p:nvPr/>
        </p:nvGraphicFramePr>
        <p:xfrm>
          <a:off x="250920" y="1058760"/>
          <a:ext cx="8642160" cy="259560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mbria"/>
                        </a:rPr>
                        <a:t>На столах участника итогового сочинения (изложения):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ручка (гелевая или капиллярная с чернилами черного цвета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документ, удостоверяющий личность;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для участников итогового сочинения – орфографический словарь, выданный по месту проведения итогового сочинения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для участников итогового изложения –орфографический и толковый словари, выданные по месту проведения итогового изложения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инструкция для участников итогового сочинения (изложения);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7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черновики;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лекарства, бутилированная вода, продукты питания (при необходимости);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627640" y="94320"/>
            <a:ext cx="6265080" cy="71316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Проверка, оценивание работ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1" name="Table 2"/>
          <p:cNvGraphicFramePr/>
          <p:nvPr/>
        </p:nvGraphicFramePr>
        <p:xfrm>
          <a:off x="323640" y="1036800"/>
          <a:ext cx="8569440" cy="3672000"/>
        </p:xfrm>
        <a:graphic>
          <a:graphicData uri="http://schemas.openxmlformats.org/drawingml/2006/table">
            <a:tbl>
              <a:tblPr/>
              <a:tblGrid>
                <a:gridCol w="4284720"/>
                <a:gridCol w="4284720"/>
              </a:tblGrid>
              <a:tr h="360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Сочинение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Изложение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668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Требование №1. «Объем итогового сочинения (изложения)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6124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Требование №2. «Самостоятельность написания итогового сочинения (изложения)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6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1. Соответствие теме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1. Содержание изложения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8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2. Аргументация. Привлечение литературного материала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2. Логичность изложения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8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3. Композиция и логика рассуждения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3. Использование элементов стиля исходного текста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4668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4. Качество письменной речи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668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5. Грамотность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0000">
                <a:tc gridSpan="2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«ЗАЧЕТ»/ «НЕЗАЧЕТ»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Заполнение отчетных форм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3" name="Table 2"/>
          <p:cNvGraphicFramePr/>
          <p:nvPr/>
        </p:nvGraphicFramePr>
        <p:xfrm>
          <a:off x="250920" y="1131840"/>
          <a:ext cx="8642160" cy="37044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ПО «Планирование ГИА (ЕГЭ) 2023 года»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Table 3"/>
          <p:cNvGraphicFramePr/>
          <p:nvPr/>
        </p:nvGraphicFramePr>
        <p:xfrm>
          <a:off x="3636000" y="1641960"/>
          <a:ext cx="5256360" cy="3017520"/>
        </p:xfrm>
        <a:graphic>
          <a:graphicData uri="http://schemas.openxmlformats.org/drawingml/2006/table">
            <a:tbl>
              <a:tblPr/>
              <a:tblGrid>
                <a:gridCol w="5256360"/>
              </a:tblGrid>
              <a:tr h="51336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ИС-01 – Списки распределения участников по ОО (при необходимости)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598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ИС-02 – Прикрепление ОО регистрации к ОО проведения (при необходимости)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40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ИС-04 – Список участников ИС (И)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40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ИС-05 – Ведомость проведения ИС (И)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40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0000"/>
                          </a:solidFill>
                          <a:latin typeface="Cambria"/>
                        </a:rPr>
                        <a:t>ИС-06 – Протокол проверки ИС (И)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40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ИС-07 – Ведомость коррекции персональных данных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094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ИС-08 – Акт о досрочном завершении (при необходимости)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09400"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ИС-09 – Акт об удалении участника (при необходимости)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35" name="Рисунок 1" descr=""/>
          <p:cNvPicPr/>
          <p:nvPr/>
        </p:nvPicPr>
        <p:blipFill>
          <a:blip r:embed="rId1"/>
          <a:srcRect l="0" t="0" r="67026" b="50000"/>
          <a:stretch/>
        </p:blipFill>
        <p:spPr>
          <a:xfrm>
            <a:off x="262800" y="1635480"/>
            <a:ext cx="3228840" cy="3024000"/>
          </a:xfrm>
          <a:prstGeom prst="rect">
            <a:avLst/>
          </a:prstGeom>
          <a:ln w="3175">
            <a:solidFill>
              <a:schemeClr val="tx1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Контактная информация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51640" y="951480"/>
            <a:ext cx="8640720" cy="385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mbria"/>
              </a:rPr>
              <a:t>«Горячая линия» РЦОИ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mbria"/>
              </a:rPr>
              <a:t>8(8332) 71-44-06</a:t>
            </a:r>
            <a:r>
              <a:rPr b="1" lang="en-US" sz="2400" spc="-1" strike="noStrike">
                <a:solidFill>
                  <a:srgbClr val="000000"/>
                </a:solidFill>
                <a:latin typeface="Cambria"/>
              </a:rPr>
              <a:t>, 71-44-01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mbria"/>
              </a:rPr>
              <a:t>Электронная почта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mbria"/>
              </a:rPr>
              <a:t>ege@coko.kirov.ru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mbria"/>
              </a:rPr>
              <a:t>Чат по вопросам ГИА ( для ОМС) 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mbria"/>
              </a:rPr>
              <a:t>https://pruffme.com/landing/43</a:t>
            </a:r>
            <a:r>
              <a:rPr b="1" lang="en-US" sz="2400" spc="-1" strike="noStrike">
                <a:solidFill>
                  <a:srgbClr val="000000"/>
                </a:solidFill>
                <a:latin typeface="Cambria"/>
              </a:rPr>
              <a:t>edu</a:t>
            </a:r>
            <a:r>
              <a:rPr b="1" lang="ru-RU" sz="2400" spc="-1" strike="noStrike">
                <a:solidFill>
                  <a:srgbClr val="000000"/>
                </a:solidFill>
                <a:latin typeface="Cambria"/>
              </a:rPr>
              <a:t>/</a:t>
            </a:r>
            <a:r>
              <a:rPr b="1" lang="en-US" sz="2400" spc="-1" strike="noStrike">
                <a:solidFill>
                  <a:srgbClr val="000000"/>
                </a:solidFill>
                <a:latin typeface="Cambria"/>
              </a:rPr>
              <a:t>mun 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Cambria"/>
              </a:rPr>
              <a:t>Чат для ППЭ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mbria"/>
              </a:rPr>
              <a:t>https://pruffme.com/landing/43edu/ppe9-11 </a:t>
            </a: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Нормативные правовые акты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23640" y="987480"/>
            <a:ext cx="8640720" cy="37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mbria"/>
              </a:rPr>
              <a:t>Приказ Минпросвещения России и Рособрнадзора от 04.04.2023 № 233/552  </a:t>
            </a:r>
            <a:r>
              <a:rPr b="0" lang="ru-RU" sz="2000" spc="-1" strike="noStrike">
                <a:solidFill>
                  <a:srgbClr val="000000"/>
                </a:solidFill>
                <a:latin typeface="Cambria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образования» ( раздел 3)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mbria"/>
              </a:rPr>
              <a:t>Распоряжение министерства образования Кировской области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mbria"/>
              </a:rPr>
              <a:t>от 13.11.2023 №1497</a:t>
            </a:r>
            <a:r>
              <a:rPr b="0" lang="ru-RU" sz="2000" spc="-1" strike="noStrike">
                <a:solidFill>
                  <a:srgbClr val="000000"/>
                </a:solidFill>
                <a:latin typeface="Cambria"/>
              </a:rPr>
              <a:t> «Об утверждении порядка проведения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mbria"/>
              </a:rPr>
              <a:t>и проверки итогового сочинения (изложения) на территории Кировской области»  </a:t>
            </a: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Bookman Old Styl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4" name="Table 2"/>
          <p:cNvGraphicFramePr/>
          <p:nvPr/>
        </p:nvGraphicFramePr>
        <p:xfrm>
          <a:off x="395640" y="1275480"/>
          <a:ext cx="8496720" cy="1295640"/>
        </p:xfrm>
        <a:graphic>
          <a:graphicData uri="http://schemas.openxmlformats.org/drawingml/2006/table">
            <a:tbl>
              <a:tblPr/>
              <a:tblGrid>
                <a:gridCol w="4248360"/>
                <a:gridCol w="4248360"/>
              </a:tblGrid>
              <a:tr h="82440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Cambria"/>
                        </a:rPr>
                        <a:t>ИТОГОВОЕ СОЧИНЕНИЕ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716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Допуск к ГИА 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Индивидуальные достижения абитуриента ВУЗа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3"/>
          <p:cNvGraphicFramePr/>
          <p:nvPr/>
        </p:nvGraphicFramePr>
        <p:xfrm>
          <a:off x="467640" y="3147840"/>
          <a:ext cx="8424720" cy="1511640"/>
        </p:xfrm>
        <a:graphic>
          <a:graphicData uri="http://schemas.openxmlformats.org/drawingml/2006/table">
            <a:tbl>
              <a:tblPr/>
              <a:tblGrid>
                <a:gridCol w="8424720"/>
              </a:tblGrid>
              <a:tr h="504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mbria"/>
                        </a:rPr>
                        <a:t>ИТОГОВОЕ  ИЗЛОЖЕНИЕ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04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Допуск к ГИА 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04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ОВЗ, дети-инвалиды, инвалиды, УФСИН, обучающиеся на дому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7" name="Table 2"/>
          <p:cNvGraphicFramePr/>
          <p:nvPr/>
        </p:nvGraphicFramePr>
        <p:xfrm>
          <a:off x="179640" y="1131480"/>
          <a:ext cx="8712720" cy="3336840"/>
        </p:xfrm>
        <a:graphic>
          <a:graphicData uri="http://schemas.openxmlformats.org/drawingml/2006/table">
            <a:tbl>
              <a:tblPr/>
              <a:tblGrid>
                <a:gridCol w="4356360"/>
                <a:gridCol w="4356360"/>
              </a:tblGrid>
              <a:tr h="357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Обучающиеся с ОВЗ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Дети-инвалиды, инвалиды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28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Рекомендации ПМПК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Справка об инвалидности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2948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Сочинение или изложение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908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Продолжительность выполнения работы увеличивается на 1,5 часа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445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Привлечение ассистента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Технические средства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Шрифт Брайля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Звукоусиливающая аппаратура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Увеличение размера КИМ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Выполнение работы на ПК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ППЭ на дому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251640" y="1275480"/>
          <a:ext cx="8642160" cy="316800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808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Сроки проведения итогового сочинения (изложения)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6 декабря 2023 года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92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7 февраля 2024 года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92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10 апреля 2024 года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1" name="Table 2"/>
          <p:cNvGraphicFramePr/>
          <p:nvPr/>
        </p:nvGraphicFramePr>
        <p:xfrm>
          <a:off x="250200" y="1131480"/>
          <a:ext cx="8642160" cy="3384000"/>
        </p:xfrm>
        <a:graphic>
          <a:graphicData uri="http://schemas.openxmlformats.org/drawingml/2006/table">
            <a:tbl>
              <a:tblPr/>
              <a:tblGrid>
                <a:gridCol w="4393800"/>
                <a:gridCol w="4248360"/>
              </a:tblGrid>
              <a:tr h="85176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Место проведения итогового сочинения (изложения) – образовательная организация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2024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Утверждаются приказом директора: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585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Комиссия по проведению итогового сочинения (изложения)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Комиссия по проверке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итогового сочинения (изложения)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3" name="Table 2"/>
          <p:cNvGraphicFramePr/>
          <p:nvPr/>
        </p:nvGraphicFramePr>
        <p:xfrm>
          <a:off x="250920" y="1131840"/>
          <a:ext cx="8642160" cy="345564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863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Проверка итоговых сочинений (изложений)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63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Проверка завершается не позднее 7 календарных дней с даты проведения итогового сочинения (изложения)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63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Обработка на уровне РЦОИ – не позднее чем через 5 календарных дней после проведения и оценивания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287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Ознакомление с результатами – под подпись в течение 2 рабочих дней </a:t>
                      </a:r>
                      <a:r>
                        <a:rPr b="1" i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 момента получения из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РЦОИ протоколов результатов проверки итогового сочинения (изложения)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Нормативное правовое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5" name="Table 2"/>
          <p:cNvGraphicFramePr/>
          <p:nvPr/>
        </p:nvGraphicFramePr>
        <p:xfrm>
          <a:off x="251640" y="1275480"/>
          <a:ext cx="8642160" cy="342000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684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Повторно допускаются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89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Получившие неудовлетворительный результат («незачет»)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89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Удаленные за нарушение требований Порядка проведения ГИА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840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Не явившиеся по уважительным причинам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89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Не завершившие написание по уважительным причинам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627640" y="94320"/>
            <a:ext cx="6264360" cy="856800"/>
          </a:xfrm>
          <a:prstGeom prst="rect">
            <a:avLst/>
          </a:prstGeom>
          <a:solidFill>
            <a:srgbClr val="558ed5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mbria"/>
              </a:rPr>
              <a:t>Методическое обеспечение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7" name="Table 2"/>
          <p:cNvGraphicFramePr/>
          <p:nvPr/>
        </p:nvGraphicFramePr>
        <p:xfrm>
          <a:off x="3492000" y="1419480"/>
          <a:ext cx="5400360" cy="2718720"/>
        </p:xfrm>
        <a:graphic>
          <a:graphicData uri="http://schemas.openxmlformats.org/drawingml/2006/table">
            <a:tbl>
              <a:tblPr/>
              <a:tblGrid>
                <a:gridCol w="5400360"/>
              </a:tblGrid>
              <a:tr h="1755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Письмо Рособрнадзора от 21.09.2023 № 04-303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«О направлении методических документов, рекомендуемых при организации и проведении итогового сочинения (изложения) в 2023-2024 учебном году»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95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Методические рекомендации по организации и проведению итогового сочинения (изложения)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в 2023-2024 учебном году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95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Правила заполнения бланков итогового сочинения (изложения) в 2023-2024 учебном году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95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mbria"/>
                        </a:rPr>
                        <a:t>Сборник отчетных форм для проведения итогового сочинения(изложения) в 2023-2024 учебном году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08" name="Рисунок 12" descr=""/>
          <p:cNvPicPr/>
          <p:nvPr/>
        </p:nvPicPr>
        <p:blipFill>
          <a:blip r:embed="rId1"/>
          <a:stretch/>
        </p:blipFill>
        <p:spPr>
          <a:xfrm>
            <a:off x="107640" y="1419480"/>
            <a:ext cx="3312000" cy="332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2145</TotalTime>
  <Application>LibreOffice/7.0.6.2$Linux_X86_64 LibreOffice_project/00$Build-2</Application>
  <AppVersion>15.0000</AppVersion>
  <Words>2209</Words>
  <Paragraphs>217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2020-02-11T06:50:30Z</dcterms:created>
  <dc:creator>Владимир Андреевич</dc:creator>
  <dc:description/>
  <dc:language>ru-RU</dc:language>
  <cp:lastModifiedBy>Ольга Филипповна Гребенкина</cp:lastModifiedBy>
  <cp:lastPrinted>2020-11-18T07:00:30Z</cp:lastPrinted>
  <dcterms:modified xsi:type="dcterms:W3CDTF">2023-11-22T06:06:12Z</dcterms:modified>
  <cp:revision>169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Экран (16:9)</vt:lpwstr>
  </property>
  <property fmtid="{D5CDD505-2E9C-101B-9397-08002B2CF9AE}" pid="4" name="Slides">
    <vt:i4>19</vt:i4>
  </property>
</Properties>
</file>